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7" r:id="rId2"/>
  </p:sldMasterIdLst>
  <p:notesMasterIdLst>
    <p:notesMasterId r:id="rId25"/>
  </p:notesMasterIdLst>
  <p:sldIdLst>
    <p:sldId id="336" r:id="rId3"/>
    <p:sldId id="334" r:id="rId4"/>
    <p:sldId id="323" r:id="rId5"/>
    <p:sldId id="339" r:id="rId6"/>
    <p:sldId id="340" r:id="rId7"/>
    <p:sldId id="324" r:id="rId8"/>
    <p:sldId id="325" r:id="rId9"/>
    <p:sldId id="342" r:id="rId10"/>
    <p:sldId id="341" r:id="rId11"/>
    <p:sldId id="343" r:id="rId12"/>
    <p:sldId id="347" r:id="rId13"/>
    <p:sldId id="326" r:id="rId14"/>
    <p:sldId id="344" r:id="rId15"/>
    <p:sldId id="345" r:id="rId16"/>
    <p:sldId id="327" r:id="rId17"/>
    <p:sldId id="335" r:id="rId18"/>
    <p:sldId id="346" r:id="rId19"/>
    <p:sldId id="338" r:id="rId20"/>
    <p:sldId id="328" r:id="rId21"/>
    <p:sldId id="333" r:id="rId22"/>
    <p:sldId id="331" r:id="rId23"/>
    <p:sldId id="337" r:id="rId24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89701" autoAdjust="0"/>
  </p:normalViewPr>
  <p:slideViewPr>
    <p:cSldViewPr>
      <p:cViewPr varScale="1">
        <p:scale>
          <a:sx n="154" d="100"/>
          <a:sy n="154" d="100"/>
        </p:scale>
        <p:origin x="7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A1A72-8CBA-4420-8CC2-E5C92371FC19}" type="datetimeFigureOut">
              <a:rPr lang="it-IT" smtClean="0"/>
              <a:t>17/02/2021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3E8F-8CD9-4D76-B5AB-F977EF880D6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092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33E8F-8CD9-4D76-B5AB-F977EF880D6E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30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33E8F-8CD9-4D76-B5AB-F977EF880D6E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574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8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9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8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83568" y="744459"/>
            <a:ext cx="7776864" cy="315123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uk-UA">
                <a:solidFill>
                  <a:srgbClr val="363B41"/>
                </a:solidFill>
              </a:rPr>
              <a:t>CompanyName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7E814A-9BCF-4B76-92FC-791F84F878B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B8D9-4E4E-4C3C-A202-ABF6778472E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68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0514-E326-4329-BBE0-1ABD9CC4931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DB4D-A77A-4467-8E8D-51B6E87AC39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24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FC00-8473-47D9-BA7B-33FA0EE097F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00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0B38-9B49-4307-BEDC-1A97F59B770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4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D6BC-0D50-4B41-A875-B8390BC2902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2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6998-1EC2-4CE4-97A3-8EB41477476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9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30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3887-EAE8-426B-8C7D-CEE772F7DF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71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F51E-A1E4-42F0-8B45-1725EC5328F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84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53DC-BE4D-4A99-9F18-C04EDAC8C2C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65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CB7-A31E-4E4E-A3A9-F58D5C72BDD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51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83568" y="744460"/>
            <a:ext cx="7776864" cy="315123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63A3E2-DCD6-422B-8A2B-A5E7C882989B}" type="datetime1">
              <a:rPr lang="it-IT" smtClean="0">
                <a:solidFill>
                  <a:srgbClr val="363B41"/>
                </a:solidFill>
              </a:rPr>
              <a:pPr/>
              <a:t>17/02/2021</a:t>
            </a:fld>
            <a:endParaRPr lang="uk-UA">
              <a:solidFill>
                <a:srgbClr val="363B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7E814A-9BCF-4B76-92FC-791F84F878B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5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0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1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8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0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3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1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6871-42F9-401B-8AAB-4955DE9028D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17/02/2021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0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" y="0"/>
            <a:ext cx="9144000" cy="5143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368702-CF84-46C7-9481-74D7CF505853}"/>
              </a:ext>
            </a:extLst>
          </p:cNvPr>
          <p:cNvSpPr txBox="1"/>
          <p:nvPr/>
        </p:nvSpPr>
        <p:spPr>
          <a:xfrm>
            <a:off x="2339752" y="336383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multinazionali in Italia - 17.02.2021</a:t>
            </a:r>
          </a:p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BE-MA</a:t>
            </a:r>
          </a:p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MBP – Una grande storia Italiana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413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71" y="1312709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1989-1998 | RICERCA COSTANTE DI SOLUZIONI ALL’AVANGUARDIA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EC8C204-9350-4E3F-994E-C55079970743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B6C217E9-E710-41F9-BF83-F0EF3D076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C260873-843B-4662-B1C1-94A76FDB1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E01CE136-EF5C-4968-AB50-9F3F4826B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2414D979-936E-4793-B493-C49DE05B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10ACD784-D5DA-48D1-A075-48D68CA82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ADD0C2DF-E8CF-46D2-8C3B-9BA359671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058821A5-5C1D-4BB6-8DE6-DA1F975C9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3BB58B20-F100-424D-896E-E87F9C7FD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49" y="1661923"/>
            <a:ext cx="3199444" cy="214142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2C0368-FA03-4F7F-B231-22936E30B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689616"/>
            <a:ext cx="3272517" cy="211333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8BEC4AB-0EEF-44B1-99CC-9C4E9B330F55}"/>
              </a:ext>
            </a:extLst>
          </p:cNvPr>
          <p:cNvSpPr txBox="1"/>
          <p:nvPr/>
        </p:nvSpPr>
        <p:spPr>
          <a:xfrm>
            <a:off x="1158694" y="4138705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Nel 1997 viene inaugurato il secondo stabilimento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Hazleton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(PA)</a:t>
            </a:r>
          </a:p>
        </p:txBody>
      </p:sp>
    </p:spTree>
    <p:extLst>
      <p:ext uri="{BB962C8B-B14F-4D97-AF65-F5344CB8AC3E}">
        <p14:creationId xmlns:p14="http://schemas.microsoft.com/office/powerpoint/2010/main" val="56965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EC8C204-9350-4E3F-994E-C55079970743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B6C217E9-E710-41F9-BF83-F0EF3D076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C260873-843B-4662-B1C1-94A76FDB1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E01CE136-EF5C-4968-AB50-9F3F4826B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2414D979-936E-4793-B493-C49DE05B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10ACD784-D5DA-48D1-A075-48D68CA82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ADD0C2DF-E8CF-46D2-8C3B-9BA359671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058821A5-5C1D-4BB6-8DE6-DA1F975C9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719D1696-A067-472C-B21D-D2ED65DE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494" y="1406979"/>
            <a:ext cx="1662051" cy="23295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86759A-80B4-4B4F-AFAB-75303A01CB99}"/>
              </a:ext>
            </a:extLst>
          </p:cNvPr>
          <p:cNvSpPr txBox="1"/>
          <p:nvPr/>
        </p:nvSpPr>
        <p:spPr>
          <a:xfrm>
            <a:off x="4115277" y="2168213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Luigi Zanchetta ‘</a:t>
            </a:r>
            <a:r>
              <a:rPr lang="it-IT" i="1" dirty="0"/>
              <a:t>il </a:t>
            </a:r>
            <a:r>
              <a:rPr lang="it-IT" i="1" dirty="0" err="1"/>
              <a:t>Moro</a:t>
            </a:r>
            <a:r>
              <a:rPr lang="it-IT" dirty="0" err="1"/>
              <a:t>’</a:t>
            </a:r>
            <a:endParaRPr lang="it-IT" dirty="0"/>
          </a:p>
          <a:p>
            <a:r>
              <a:rPr lang="it-IT" dirty="0"/>
              <a:t>(1930 – 1996)</a:t>
            </a:r>
          </a:p>
        </p:txBody>
      </p:sp>
    </p:spTree>
    <p:extLst>
      <p:ext uri="{BB962C8B-B14F-4D97-AF65-F5344CB8AC3E}">
        <p14:creationId xmlns:p14="http://schemas.microsoft.com/office/powerpoint/2010/main" val="160523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 di testo 2">
            <a:extLst>
              <a:ext uri="{FF2B5EF4-FFF2-40B4-BE49-F238E27FC236}">
                <a16:creationId xmlns:a16="http://schemas.microsoft.com/office/drawing/2014/main" id="{9E2D22E8-D8E0-41E2-BFA2-6E854C5E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504" y="1493627"/>
            <a:ext cx="2262327" cy="263333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Partono varie iniziative di diversificazione internazionale e di prodotto, non sempre fortunate…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frattempo a Ponte di Piave viene inaugurata un’importante estensione dello stabilimento con una nuova palazzina direzionale e nuovi spazi destinati a sviluppi per la produzione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2006 nasce il terzo stabilimento negli USA, a </a:t>
            </a:r>
            <a:r>
              <a:rPr lang="it-IT" altLang="it-IT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Haven in Florida.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45" y="1303848"/>
            <a:ext cx="5279771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1999-2008 | LA CRESCITA CONTINUA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A115314-08BD-4558-9225-4A840626C532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09593BF6-CDBC-486D-8E50-61DD39004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D4799EDA-FA3A-4503-8E25-A261E6229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74053B72-AC27-4051-8E40-A7457118C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7DF1DBF7-38FE-4095-9091-B49C63658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5E184E1D-699F-44AD-9CC6-AAD340ADF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Casella di testo 2">
              <a:extLst>
                <a:ext uri="{FF2B5EF4-FFF2-40B4-BE49-F238E27FC236}">
                  <a16:creationId xmlns:a16="http://schemas.microsoft.com/office/drawing/2014/main" id="{211FD55F-E9DC-436A-BD3F-AB82DF1DA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D1DB423-FA83-431D-986E-D8F8C9BB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C97CA0B8-B886-4AEF-86C5-4D6C6A0E6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75" y="1594760"/>
            <a:ext cx="589828" cy="5428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0BCF6D-B49B-4726-8881-656C2B0D5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165" y="2211175"/>
            <a:ext cx="2324362" cy="6590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30B738-9DA2-450E-8F95-E3512908B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185" y="2958131"/>
            <a:ext cx="2342902" cy="6656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D62D036-BEE8-4809-9166-61D491EE4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559" y="3712453"/>
            <a:ext cx="2318968" cy="62032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4E5C32F-B485-4CBB-AE1F-14ABDFFFF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076" y="4407751"/>
            <a:ext cx="2352012" cy="440467"/>
          </a:xfrm>
          <a:prstGeom prst="rect">
            <a:avLst/>
          </a:prstGeom>
        </p:spPr>
      </p:pic>
      <p:pic>
        <p:nvPicPr>
          <p:cNvPr id="15" name="Immagine 14" descr="Immagine che contiene cielo, esterni, strada, gara di atletica&#10;&#10;Descrizione generata automaticamente">
            <a:extLst>
              <a:ext uri="{FF2B5EF4-FFF2-40B4-BE49-F238E27FC236}">
                <a16:creationId xmlns:a16="http://schemas.microsoft.com/office/drawing/2014/main" id="{8E16C9D7-A328-4AEE-B211-657DAEB00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93411"/>
            <a:ext cx="2528118" cy="18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2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50" y="1055004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2008 | LA POLYGLASS ENTRA NEL GRUPPO MAPEI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A115314-08BD-4558-9225-4A840626C532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09593BF6-CDBC-486D-8E50-61DD39004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D4799EDA-FA3A-4503-8E25-A261E6229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74053B72-AC27-4051-8E40-A7457118C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7DF1DBF7-38FE-4095-9091-B49C63658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5E184E1D-699F-44AD-9CC6-AAD340ADF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Casella di testo 2">
              <a:extLst>
                <a:ext uri="{FF2B5EF4-FFF2-40B4-BE49-F238E27FC236}">
                  <a16:creationId xmlns:a16="http://schemas.microsoft.com/office/drawing/2014/main" id="{211FD55F-E9DC-436A-BD3F-AB82DF1DA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D1DB423-FA83-431D-986E-D8F8C9BB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Immagine 13" descr="Immagine che contiene persona, uomo, parete, interni&#10;&#10;Descrizione generata automaticamente">
            <a:extLst>
              <a:ext uri="{FF2B5EF4-FFF2-40B4-BE49-F238E27FC236}">
                <a16:creationId xmlns:a16="http://schemas.microsoft.com/office/drawing/2014/main" id="{0C8B2AF2-5850-443F-BEE4-E134D0C53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94" y="1464189"/>
            <a:ext cx="2955835" cy="34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5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A115314-08BD-4558-9225-4A840626C532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09593BF6-CDBC-486D-8E50-61DD39004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D4799EDA-FA3A-4503-8E25-A261E6229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74053B72-AC27-4051-8E40-A7457118C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7DF1DBF7-38FE-4095-9091-B49C63658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5E184E1D-699F-44AD-9CC6-AAD340ADF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Casella di testo 2">
              <a:extLst>
                <a:ext uri="{FF2B5EF4-FFF2-40B4-BE49-F238E27FC236}">
                  <a16:creationId xmlns:a16="http://schemas.microsoft.com/office/drawing/2014/main" id="{211FD55F-E9DC-436A-BD3F-AB82DF1DA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D1DB423-FA83-431D-986E-D8F8C9BB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8EAF1F-EBA1-48C3-8556-E1FD4B037EF3}"/>
              </a:ext>
            </a:extLst>
          </p:cNvPr>
          <p:cNvSpPr txBox="1"/>
          <p:nvPr/>
        </p:nvSpPr>
        <p:spPr>
          <a:xfrm>
            <a:off x="1515846" y="1169395"/>
            <a:ext cx="61884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36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internazionale per la produzione di prodotti chimici per la costruzione.</a:t>
            </a:r>
          </a:p>
        </p:txBody>
      </p:sp>
      <p:pic>
        <p:nvPicPr>
          <p:cNvPr id="18" name="Picture 2" descr="C:\Users\e.padovan\Desktop\logo_mapei_eng_web_1.png">
            <a:extLst>
              <a:ext uri="{FF2B5EF4-FFF2-40B4-BE49-F238E27FC236}">
                <a16:creationId xmlns:a16="http://schemas.microsoft.com/office/drawing/2014/main" id="{5FB30DC3-2943-4D22-9B1E-50E72321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24" y="318386"/>
            <a:ext cx="2365858" cy="6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e.padovan\Desktop\Icone Mapei.png">
            <a:extLst>
              <a:ext uri="{FF2B5EF4-FFF2-40B4-BE49-F238E27FC236}">
                <a16:creationId xmlns:a16="http://schemas.microsoft.com/office/drawing/2014/main" id="{A1111148-4ABA-4F72-A75F-F8D8B7EEC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/>
          <a:stretch/>
        </p:blipFill>
        <p:spPr bwMode="auto">
          <a:xfrm>
            <a:off x="763102" y="2225549"/>
            <a:ext cx="908844" cy="8842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3252339A-8BD9-4FDA-8AFB-B5070622A5B6}"/>
              </a:ext>
            </a:extLst>
          </p:cNvPr>
          <p:cNvGrpSpPr/>
          <p:nvPr/>
        </p:nvGrpSpPr>
        <p:grpSpPr>
          <a:xfrm>
            <a:off x="763102" y="3291830"/>
            <a:ext cx="864096" cy="709047"/>
            <a:chOff x="921966" y="3291830"/>
            <a:chExt cx="864096" cy="709047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574E60A-179D-42BB-97A7-F23E98F7FF1E}"/>
                </a:ext>
              </a:extLst>
            </p:cNvPr>
            <p:cNvSpPr txBox="1"/>
            <p:nvPr/>
          </p:nvSpPr>
          <p:spPr>
            <a:xfrm>
              <a:off x="921966" y="3723878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Miliardi €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08A601D4-70D3-4654-9283-F662F9F50EF0}"/>
                </a:ext>
              </a:extLst>
            </p:cNvPr>
            <p:cNvSpPr txBox="1"/>
            <p:nvPr/>
          </p:nvSpPr>
          <p:spPr>
            <a:xfrm>
              <a:off x="1059167" y="3291830"/>
              <a:ext cx="5896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2.8</a:t>
              </a:r>
            </a:p>
          </p:txBody>
        </p:sp>
      </p:grpSp>
      <p:pic>
        <p:nvPicPr>
          <p:cNvPr id="31" name="Picture 3" descr="C:\Users\e.padovan\Desktop\Icone ppt.png">
            <a:extLst>
              <a:ext uri="{FF2B5EF4-FFF2-40B4-BE49-F238E27FC236}">
                <a16:creationId xmlns:a16="http://schemas.microsoft.com/office/drawing/2014/main" id="{BBAF6E9C-CB01-452F-A4C5-7E3EEC33D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8721" r="25000" b="1289"/>
          <a:stretch/>
        </p:blipFill>
        <p:spPr bwMode="auto">
          <a:xfrm>
            <a:off x="2400983" y="2224322"/>
            <a:ext cx="957659" cy="8866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DFFE9806-251A-4701-973E-2AE5FFD2F6BA}"/>
              </a:ext>
            </a:extLst>
          </p:cNvPr>
          <p:cNvGrpSpPr/>
          <p:nvPr/>
        </p:nvGrpSpPr>
        <p:grpSpPr>
          <a:xfrm>
            <a:off x="2123728" y="3297696"/>
            <a:ext cx="1512168" cy="1068595"/>
            <a:chOff x="2267744" y="3297696"/>
            <a:chExt cx="1512168" cy="1068595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99483628-D584-40B6-8C60-36938ECAD4F3}"/>
                </a:ext>
              </a:extLst>
            </p:cNvPr>
            <p:cNvSpPr txBox="1"/>
            <p:nvPr/>
          </p:nvSpPr>
          <p:spPr>
            <a:xfrm>
              <a:off x="2267744" y="3719960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Società</a:t>
              </a:r>
            </a:p>
            <a:p>
              <a:pPr algn="ctr"/>
              <a:r>
                <a:rPr lang="it-IT" sz="12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operanti in 33 Paesi diversi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8124E0E4-E938-47C6-AA7D-DBF36E5F6495}"/>
                </a:ext>
              </a:extLst>
            </p:cNvPr>
            <p:cNvSpPr txBox="1"/>
            <p:nvPr/>
          </p:nvSpPr>
          <p:spPr>
            <a:xfrm>
              <a:off x="2771800" y="3297696"/>
              <a:ext cx="5040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pic>
        <p:nvPicPr>
          <p:cNvPr id="35" name="Picture 2" descr="C:\Users\e.padovan\Desktop\Icone Mapei.png">
            <a:extLst>
              <a:ext uri="{FF2B5EF4-FFF2-40B4-BE49-F238E27FC236}">
                <a16:creationId xmlns:a16="http://schemas.microsoft.com/office/drawing/2014/main" id="{930ED9D2-7EF1-4C56-9DDA-BF042665D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8"/>
          <a:stretch/>
        </p:blipFill>
        <p:spPr bwMode="auto">
          <a:xfrm>
            <a:off x="4139952" y="2225549"/>
            <a:ext cx="903576" cy="8842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5799FA16-8065-4BE4-AACB-69DB1A1298E9}"/>
              </a:ext>
            </a:extLst>
          </p:cNvPr>
          <p:cNvGrpSpPr/>
          <p:nvPr/>
        </p:nvGrpSpPr>
        <p:grpSpPr>
          <a:xfrm>
            <a:off x="4223550" y="3307124"/>
            <a:ext cx="773082" cy="877258"/>
            <a:chOff x="4414462" y="3307124"/>
            <a:chExt cx="773082" cy="877258"/>
          </a:xfrm>
        </p:grpSpPr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BA0A6E5-326B-4833-B254-1A781ABD72DA}"/>
                </a:ext>
              </a:extLst>
            </p:cNvPr>
            <p:cNvSpPr txBox="1"/>
            <p:nvPr/>
          </p:nvSpPr>
          <p:spPr>
            <a:xfrm>
              <a:off x="4414462" y="3722717"/>
              <a:ext cx="773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Centri R&amp;D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7980A26C-8500-4E13-A393-1362D2267447}"/>
                </a:ext>
              </a:extLst>
            </p:cNvPr>
            <p:cNvSpPr txBox="1"/>
            <p:nvPr/>
          </p:nvSpPr>
          <p:spPr>
            <a:xfrm>
              <a:off x="4548975" y="3307124"/>
              <a:ext cx="5040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</a:p>
          </p:txBody>
        </p:sp>
      </p:grpSp>
      <p:pic>
        <p:nvPicPr>
          <p:cNvPr id="39" name="Picture 2" descr="C:\Users\e.padovan\Desktop\Icone ppt.png">
            <a:extLst>
              <a:ext uri="{FF2B5EF4-FFF2-40B4-BE49-F238E27FC236}">
                <a16:creationId xmlns:a16="http://schemas.microsoft.com/office/drawing/2014/main" id="{A7F7EE1E-4CE3-4FCA-9BD5-621E92103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9" t="78584" b="1425"/>
          <a:stretch/>
        </p:blipFill>
        <p:spPr bwMode="auto">
          <a:xfrm>
            <a:off x="5775196" y="2224322"/>
            <a:ext cx="919018" cy="8866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uppo 39">
            <a:extLst>
              <a:ext uri="{FF2B5EF4-FFF2-40B4-BE49-F238E27FC236}">
                <a16:creationId xmlns:a16="http://schemas.microsoft.com/office/drawing/2014/main" id="{08346B76-3D25-401F-94AC-8C42A964C1D2}"/>
              </a:ext>
            </a:extLst>
          </p:cNvPr>
          <p:cNvGrpSpPr/>
          <p:nvPr/>
        </p:nvGrpSpPr>
        <p:grpSpPr>
          <a:xfrm>
            <a:off x="5492182" y="3300511"/>
            <a:ext cx="1512168" cy="883871"/>
            <a:chOff x="5652120" y="3300511"/>
            <a:chExt cx="1512168" cy="883871"/>
          </a:xfrm>
        </p:grpSpPr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41D3F0E7-89E8-4F6F-A41B-1CCF94043B9B}"/>
                </a:ext>
              </a:extLst>
            </p:cNvPr>
            <p:cNvSpPr txBox="1"/>
            <p:nvPr/>
          </p:nvSpPr>
          <p:spPr>
            <a:xfrm>
              <a:off x="5652120" y="3722717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Stabilimenti produttivi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D6C017BD-0DEB-45C0-BD8B-949036DB70BB}"/>
                </a:ext>
              </a:extLst>
            </p:cNvPr>
            <p:cNvSpPr txBox="1"/>
            <p:nvPr/>
          </p:nvSpPr>
          <p:spPr>
            <a:xfrm>
              <a:off x="6142615" y="3300511"/>
              <a:ext cx="5040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69C7C3F9-7DFE-4649-AB6D-0FF3E7885B97}"/>
              </a:ext>
            </a:extLst>
          </p:cNvPr>
          <p:cNvGrpSpPr/>
          <p:nvPr/>
        </p:nvGrpSpPr>
        <p:grpSpPr>
          <a:xfrm>
            <a:off x="7448122" y="3289073"/>
            <a:ext cx="1228334" cy="725937"/>
            <a:chOff x="7668344" y="3289073"/>
            <a:chExt cx="1008112" cy="725937"/>
          </a:xfrm>
        </p:grpSpPr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6B9DCDBB-F8D7-4647-B1CD-FF6E19916236}"/>
                </a:ext>
              </a:extLst>
            </p:cNvPr>
            <p:cNvSpPr txBox="1"/>
            <p:nvPr/>
          </p:nvSpPr>
          <p:spPr>
            <a:xfrm>
              <a:off x="7668344" y="3289073"/>
              <a:ext cx="9361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10.500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7F9DD95C-4EC9-4CAB-B9BC-DE6735699091}"/>
                </a:ext>
              </a:extLst>
            </p:cNvPr>
            <p:cNvSpPr txBox="1"/>
            <p:nvPr/>
          </p:nvSpPr>
          <p:spPr>
            <a:xfrm>
              <a:off x="7668344" y="3738011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Dipendenti</a:t>
              </a:r>
            </a:p>
          </p:txBody>
        </p:sp>
      </p:grpSp>
      <p:pic>
        <p:nvPicPr>
          <p:cNvPr id="46" name="Picture 2" descr="C:\Users\e.padovan\Desktop\Icona.png">
            <a:extLst>
              <a:ext uri="{FF2B5EF4-FFF2-40B4-BE49-F238E27FC236}">
                <a16:creationId xmlns:a16="http://schemas.microsoft.com/office/drawing/2014/main" id="{6F0A9A8D-A506-4526-8FA5-F10CB058B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22" y="2211710"/>
            <a:ext cx="90805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3122D31-F22A-4877-9216-CCDE282A3170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B5831650-CC8D-4DFB-8FF5-5393B45CC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FCF805CE-3AD2-4EF5-8179-49B9530B0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98FA8A07-39C2-404B-BDA5-A3DEC2D16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9059E25F-C581-4F7F-9C7B-223B5762A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D023757B-6B72-4546-A0DF-23B6E2E91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2D9A9D9D-02B7-4A15-8B8D-F24E5BC34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A4DCD7A-618C-4C3F-9F9C-2C686EB92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1B70FE8-54A0-4A93-8D2E-FBF55C17383F}"/>
              </a:ext>
            </a:extLst>
          </p:cNvPr>
          <p:cNvSpPr txBox="1"/>
          <p:nvPr/>
        </p:nvSpPr>
        <p:spPr>
          <a:xfrm>
            <a:off x="971600" y="1083571"/>
            <a:ext cx="72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L’ingresso nel gruppo Mapei ci ha permesso uno sviluppo incredibile attraverso  investimenti molto importanti e l’accesso ai mercati di tutto il mondo.</a:t>
            </a:r>
          </a:p>
          <a:p>
            <a:endParaRPr lang="it-IT" dirty="0"/>
          </a:p>
          <a:p>
            <a:r>
              <a:rPr lang="it-IT" dirty="0"/>
              <a:t>Oggi i prodotti a brand Polyglass fatturano nel mondo circa 400 milioni di € attraverso Polyglass USA </a:t>
            </a:r>
            <a:r>
              <a:rPr lang="it-IT" dirty="0" err="1"/>
              <a:t>Inc</a:t>
            </a:r>
            <a:r>
              <a:rPr lang="it-IT" dirty="0"/>
              <a:t>, Polyglass SpA e tutte le consociate Mapei impegnate nel nostro segmento di business.</a:t>
            </a:r>
          </a:p>
        </p:txBody>
      </p:sp>
    </p:spTree>
    <p:extLst>
      <p:ext uri="{BB962C8B-B14F-4D97-AF65-F5344CB8AC3E}">
        <p14:creationId xmlns:p14="http://schemas.microsoft.com/office/powerpoint/2010/main" val="28360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Stabilimenti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mondo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69E09BC-E587-4A02-AE1E-95F04D747AE1}"/>
              </a:ext>
            </a:extLst>
          </p:cNvPr>
          <p:cNvGrpSpPr/>
          <p:nvPr/>
        </p:nvGrpSpPr>
        <p:grpSpPr>
          <a:xfrm>
            <a:off x="3131840" y="1580234"/>
            <a:ext cx="5054854" cy="2876549"/>
            <a:chOff x="2541482" y="1266606"/>
            <a:chExt cx="5810938" cy="3306811"/>
          </a:xfrm>
        </p:grpSpPr>
        <p:pic>
          <p:nvPicPr>
            <p:cNvPr id="165" name="Immagine 1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482" y="1266606"/>
              <a:ext cx="5810938" cy="3306811"/>
            </a:xfrm>
            <a:prstGeom prst="rect">
              <a:avLst/>
            </a:prstGeom>
          </p:spPr>
        </p:pic>
        <p:grpSp>
          <p:nvGrpSpPr>
            <p:cNvPr id="158" name="Gruppo 157"/>
            <p:cNvGrpSpPr/>
            <p:nvPr/>
          </p:nvGrpSpPr>
          <p:grpSpPr>
            <a:xfrm>
              <a:off x="5312069" y="2332756"/>
              <a:ext cx="250043" cy="329004"/>
              <a:chOff x="3694628" y="2637605"/>
              <a:chExt cx="271175" cy="356809"/>
            </a:xfrm>
          </p:grpSpPr>
          <p:pic>
            <p:nvPicPr>
              <p:cNvPr id="141" name="Immagine 1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151" name="Rettangolo 150"/>
              <p:cNvSpPr/>
              <p:nvPr/>
            </p:nvSpPr>
            <p:spPr>
              <a:xfrm>
                <a:off x="3715760" y="2637605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10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  <a:endParaRPr lang="it-IT" sz="10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2" name="Gruppo 31"/>
            <p:cNvGrpSpPr/>
            <p:nvPr/>
          </p:nvGrpSpPr>
          <p:grpSpPr>
            <a:xfrm>
              <a:off x="3688619" y="2526745"/>
              <a:ext cx="253313" cy="333306"/>
              <a:chOff x="3694628" y="2637605"/>
              <a:chExt cx="271175" cy="356809"/>
            </a:xfrm>
          </p:grpSpPr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3715760" y="2637605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it-IT" sz="9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3</a:t>
                </a:r>
              </a:p>
            </p:txBody>
          </p:sp>
        </p:grpSp>
        <p:grpSp>
          <p:nvGrpSpPr>
            <p:cNvPr id="35" name="Gruppo 34"/>
            <p:cNvGrpSpPr/>
            <p:nvPr/>
          </p:nvGrpSpPr>
          <p:grpSpPr>
            <a:xfrm>
              <a:off x="3221852" y="2346725"/>
              <a:ext cx="250043" cy="329004"/>
              <a:chOff x="3694628" y="2637605"/>
              <a:chExt cx="271175" cy="356809"/>
            </a:xfrm>
          </p:grpSpPr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37" name="Rettangolo 36"/>
              <p:cNvSpPr/>
              <p:nvPr/>
            </p:nvSpPr>
            <p:spPr>
              <a:xfrm>
                <a:off x="3715760" y="2637605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9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5</a:t>
                </a:r>
                <a:endParaRPr lang="it-IT" sz="9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8" name="Gruppo 37"/>
            <p:cNvGrpSpPr/>
            <p:nvPr/>
          </p:nvGrpSpPr>
          <p:grpSpPr>
            <a:xfrm>
              <a:off x="3896927" y="2377761"/>
              <a:ext cx="250043" cy="329004"/>
              <a:chOff x="3694628" y="2637605"/>
              <a:chExt cx="271175" cy="356809"/>
            </a:xfrm>
          </p:grpSpPr>
          <p:pic>
            <p:nvPicPr>
              <p:cNvPr id="39" name="Immagin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40" name="Rettangolo 39"/>
              <p:cNvSpPr/>
              <p:nvPr/>
            </p:nvSpPr>
            <p:spPr>
              <a:xfrm>
                <a:off x="3715760" y="2637605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it-IT" sz="9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4</a:t>
                </a:r>
              </a:p>
            </p:txBody>
          </p:sp>
        </p:grpSp>
        <p:grpSp>
          <p:nvGrpSpPr>
            <p:cNvPr id="29" name="Gruppo 28"/>
            <p:cNvGrpSpPr/>
            <p:nvPr/>
          </p:nvGrpSpPr>
          <p:grpSpPr>
            <a:xfrm>
              <a:off x="3806915" y="2661761"/>
              <a:ext cx="227516" cy="299363"/>
              <a:chOff x="3694628" y="2637605"/>
              <a:chExt cx="271175" cy="356809"/>
            </a:xfrm>
          </p:grpSpPr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31" name="Rettangolo 30"/>
              <p:cNvSpPr/>
              <p:nvPr/>
            </p:nvSpPr>
            <p:spPr>
              <a:xfrm>
                <a:off x="3715760" y="2637605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9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  <a:endParaRPr lang="it-IT" sz="9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7" name="Gruppo 26"/>
            <p:cNvGrpSpPr/>
            <p:nvPr/>
          </p:nvGrpSpPr>
          <p:grpSpPr>
            <a:xfrm>
              <a:off x="3471895" y="2602786"/>
              <a:ext cx="250043" cy="329004"/>
              <a:chOff x="3694628" y="2637605"/>
              <a:chExt cx="271175" cy="356809"/>
            </a:xfrm>
          </p:grpSpPr>
          <p:pic>
            <p:nvPicPr>
              <p:cNvPr id="28" name="Immagin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44" name="Rettangolo 43"/>
              <p:cNvSpPr/>
              <p:nvPr/>
            </p:nvSpPr>
            <p:spPr>
              <a:xfrm>
                <a:off x="3715760" y="2637605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9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6</a:t>
                </a:r>
                <a:endParaRPr lang="it-IT" sz="9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46" name="Gruppo 45"/>
            <p:cNvGrpSpPr/>
            <p:nvPr/>
          </p:nvGrpSpPr>
          <p:grpSpPr>
            <a:xfrm>
              <a:off x="3346873" y="2457606"/>
              <a:ext cx="250043" cy="329004"/>
              <a:chOff x="3694628" y="2637605"/>
              <a:chExt cx="271175" cy="356809"/>
            </a:xfrm>
          </p:grpSpPr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28" y="2637605"/>
                <a:ext cx="271175" cy="356809"/>
              </a:xfrm>
              <a:prstGeom prst="rect">
                <a:avLst/>
              </a:prstGeom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3715757" y="2637607"/>
                <a:ext cx="250043" cy="204175"/>
              </a:xfrm>
              <a:prstGeom prst="rect">
                <a:avLst/>
              </a:prstGeom>
            </p:spPr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900" b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7</a:t>
                </a:r>
                <a:endParaRPr lang="it-IT" sz="9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1133149" y="1626884"/>
            <a:ext cx="1728192" cy="2854527"/>
            <a:chOff x="539553" y="1661439"/>
            <a:chExt cx="1728192" cy="2854527"/>
          </a:xfrm>
        </p:grpSpPr>
        <p:sp>
          <p:nvSpPr>
            <p:cNvPr id="54" name="Rettangolo 53"/>
            <p:cNvSpPr/>
            <p:nvPr/>
          </p:nvSpPr>
          <p:spPr>
            <a:xfrm>
              <a:off x="539553" y="1661439"/>
              <a:ext cx="1728192" cy="2854527"/>
            </a:xfrm>
            <a:prstGeom prst="rect">
              <a:avLst/>
            </a:prstGeom>
            <a:noFill/>
            <a:ln w="3175">
              <a:solidFill>
                <a:srgbClr val="B3B2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649692" y="1766302"/>
              <a:ext cx="1584176" cy="23544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    </a:t>
              </a:r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Polyglass SpA</a:t>
              </a:r>
            </a:p>
            <a:p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Ponte di Piave (TV) Italia</a:t>
              </a:r>
            </a:p>
            <a:p>
              <a:r>
                <a:rPr lang="it-IT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Sede e stabilimento produttivo</a:t>
              </a:r>
            </a:p>
            <a:p>
              <a:r>
                <a:rPr lang="it-IT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   </a:t>
              </a:r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Polyglass Inc. USA</a:t>
              </a:r>
            </a:p>
            <a:p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Deerfield Beach, FL</a:t>
              </a:r>
            </a:p>
            <a:p>
              <a:r>
                <a:rPr lang="it-IT" sz="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it-IT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Sede</a:t>
              </a:r>
            </a:p>
            <a:p>
              <a:r>
                <a:rPr lang="it-IT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    </a:t>
              </a:r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Polyglass Inc. USA</a:t>
              </a:r>
            </a:p>
            <a:p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Winter Haven, FL</a:t>
              </a:r>
            </a:p>
            <a:p>
              <a:r>
                <a:rPr lang="it-IT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Stabilimento produttivo</a:t>
              </a:r>
            </a:p>
            <a:p>
              <a:r>
                <a:rPr lang="en-US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    </a:t>
              </a:r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Polyglass Inc. USA</a:t>
              </a:r>
            </a:p>
            <a:p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Hazleton, PA</a:t>
              </a:r>
            </a:p>
            <a:p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Stabilimento produttivo</a:t>
              </a:r>
            </a:p>
            <a:p>
              <a:r>
                <a:rPr lang="en-US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    </a:t>
              </a:r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Polyglass Inc. USA</a:t>
              </a:r>
            </a:p>
            <a:p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Fernley, NV</a:t>
              </a:r>
            </a:p>
            <a:p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Stabilimento produttivo</a:t>
              </a:r>
            </a:p>
            <a:p>
              <a:r>
                <a:rPr lang="en-US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    </a:t>
              </a:r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Polyglass Inc. USA</a:t>
              </a:r>
            </a:p>
            <a:p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it-IT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Waco, TX </a:t>
              </a:r>
              <a:endParaRPr lang="en-US" sz="700" dirty="0">
                <a:solidFill>
                  <a:srgbClr val="363B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Stabilimento produttivo</a:t>
              </a:r>
            </a:p>
            <a:p>
              <a:r>
                <a:rPr lang="en-US" sz="700" b="1" dirty="0">
                  <a:solidFill>
                    <a:srgbClr val="005E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7.     </a:t>
              </a:r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KM Coatings </a:t>
              </a:r>
            </a:p>
            <a:p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700" b="1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Phoenix, AZ</a:t>
              </a:r>
            </a:p>
            <a:p>
              <a:r>
                <a:rPr lang="en-US" sz="700" dirty="0">
                  <a:solidFill>
                    <a:srgbClr val="363B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Sede e stabilimento produttivo</a:t>
              </a:r>
              <a:endParaRPr lang="it-IT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C68F59D-5F22-46A6-8B4B-448C0D6642B1}"/>
              </a:ext>
            </a:extLst>
          </p:cNvPr>
          <p:cNvSpPr txBox="1"/>
          <p:nvPr/>
        </p:nvSpPr>
        <p:spPr>
          <a:xfrm>
            <a:off x="1222722" y="1058396"/>
            <a:ext cx="6698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Oggi i prodotti a brand Polyglass fatturano nel mondo circa 400 milioni di € attraverso Polyglass USA </a:t>
            </a:r>
            <a:r>
              <a:rPr lang="it-IT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Polyglass SpA e tutte le consociate Mapei impegnate nel nostro segmento di business.</a:t>
            </a:r>
          </a:p>
        </p:txBody>
      </p:sp>
    </p:spTree>
    <p:extLst>
      <p:ext uri="{BB962C8B-B14F-4D97-AF65-F5344CB8AC3E}">
        <p14:creationId xmlns:p14="http://schemas.microsoft.com/office/powerpoint/2010/main" val="213875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5">
            <a:extLst>
              <a:ext uri="{FF2B5EF4-FFF2-40B4-BE49-F238E27FC236}">
                <a16:creationId xmlns:a16="http://schemas.microsoft.com/office/drawing/2014/main" id="{379945E2-A0E6-4711-9284-2AC442D9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82" y="1985739"/>
            <a:ext cx="3248024" cy="215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 di testo 2">
            <a:extLst>
              <a:ext uri="{FF2B5EF4-FFF2-40B4-BE49-F238E27FC236}">
                <a16:creationId xmlns:a16="http://schemas.microsoft.com/office/drawing/2014/main" id="{9E2D22E8-D8E0-41E2-BFA2-6E854C5E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985740"/>
            <a:ext cx="3248023" cy="215624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decennio inizia con l’inaugurazione nel 2009 della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produzione di MAPEPLAN</a:t>
            </a:r>
            <a:r>
              <a:rPr lang="it-IT" altLang="it-IT" sz="105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la nuova linea di manti sintetici per impermeabilizzazione, che è in grado di fornire manti in FPO/TPO e PVC-P dalle più elevate prestazioni e durabilità.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it-IT" altLang="it-IT" sz="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Nello stesso anno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nasce la tecnologia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REOXTHENE</a:t>
            </a:r>
            <a:r>
              <a:rPr lang="it-IT" altLang="it-IT" sz="105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 ha consentito di superare i limiti tecnologici nel rapporto peso/spessore.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 2015 Polyglass viene consacrata come player a livello internazionale con il progetto del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Canale di Panama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it-IT" altLang="it-IT" sz="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45" y="1303847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2009-2018 | TECNOLOGIE RIVOLUZIONARIE PER PROGETTI DI RILEVANZA INTERNAZIONALE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3122D31-F22A-4877-9216-CCDE282A3170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B5831650-CC8D-4DFB-8FF5-5393B45CC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FCF805CE-3AD2-4EF5-8179-49B9530B0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98FA8A07-39C2-404B-BDA5-A3DEC2D16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9059E25F-C581-4F7F-9C7B-223B5762A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D023757B-6B72-4546-A0DF-23B6E2E91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2D9A9D9D-02B7-4A15-8B8D-F24E5BC34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A4DCD7A-618C-4C3F-9F9C-2C686EB92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450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DIPARTIMENTO MARKETING\_ GRETA\FOTO POLY BASSE\BASSE\_DM_7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6306" r="5448" b="-6306"/>
          <a:stretch/>
        </p:blipFill>
        <p:spPr bwMode="auto">
          <a:xfrm>
            <a:off x="1337491" y="1985740"/>
            <a:ext cx="3248023" cy="230137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</a:t>
            </a:r>
            <a:endParaRPr lang="it-IT" dirty="0"/>
          </a:p>
        </p:txBody>
      </p:sp>
      <p:sp>
        <p:nvSpPr>
          <p:cNvPr id="10" name="Casella di testo 2">
            <a:extLst>
              <a:ext uri="{FF2B5EF4-FFF2-40B4-BE49-F238E27FC236}">
                <a16:creationId xmlns:a16="http://schemas.microsoft.com/office/drawing/2014/main" id="{EF340B79-D972-4AFE-801B-BE5D5410C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985740"/>
            <a:ext cx="3248023" cy="215624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centrale di Ponte di Piave (TV) </a:t>
            </a:r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 un’area di 100.000 m² (30.000 m² di edifici) con:</a:t>
            </a:r>
          </a:p>
          <a:p>
            <a:endParaRPr 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linee di produzione di membrane bitume distillato polimero;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linea di produzione di sistemi di isolamento termo-acustico;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linee di produzione di manti sintetici </a:t>
            </a:r>
          </a:p>
          <a:p>
            <a:r>
              <a:rPr 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(FPO/TPO e PVC-P).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0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5">
            <a:extLst>
              <a:ext uri="{FF2B5EF4-FFF2-40B4-BE49-F238E27FC236}">
                <a16:creationId xmlns:a16="http://schemas.microsoft.com/office/drawing/2014/main" id="{379945E2-A0E6-4711-9284-2AC442D9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82" y="1985739"/>
            <a:ext cx="3248024" cy="215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 di testo 2">
            <a:extLst>
              <a:ext uri="{FF2B5EF4-FFF2-40B4-BE49-F238E27FC236}">
                <a16:creationId xmlns:a16="http://schemas.microsoft.com/office/drawing/2014/main" id="{9E2D22E8-D8E0-41E2-BFA2-6E854C5E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985740"/>
            <a:ext cx="3248023" cy="215624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oggi,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Polyglass è una realtà internazionale con DNA e attività 100% Made in </a:t>
            </a:r>
            <a:r>
              <a:rPr lang="it-IT" altLang="it-IT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può vantare elevatissimi standard qualitativi, costantemente controllati, verificati e certificati.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ad un team di persone quotidianamente dedite a diffondere una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dell’impermeabilizzazione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ad aggiornare il proprio know-how, abbiamo contribuito a realizzare rilevanti progetti di architettura e ingegneria, con un costante impegno nella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tutela dell’ambiente e della salute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45" y="1303847"/>
            <a:ext cx="7007963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2019-OGGI | UN RIFERIMENTO NEL SETTORE DELLE IMPERMEABILIZZAZIONI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0BEC310-FC4B-4FBE-8106-FB7E32117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4363"/>
          <a:stretch/>
        </p:blipFill>
        <p:spPr bwMode="auto">
          <a:xfrm>
            <a:off x="1337491" y="1988158"/>
            <a:ext cx="3248025" cy="215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C61A339B-A31D-4EAD-8279-537CE7E3E811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0D31D525-1CAF-4C03-A8B5-3D498D30E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6643D8BE-D956-4E0B-9C93-CCC871348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DB30410D-B3A5-4746-8C5C-E086C673E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C3710C5B-9C35-4151-87ED-6A0D3B1D9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2000-2008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13B259F9-72DF-45AB-BD0A-4D771A72D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78AB9479-0A36-49DA-86D0-D44FE156C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6933EEE3-2E51-4F0F-AAF3-D68A62263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522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3FEDD4EF-D1A6-4E0D-8CE8-854005047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storia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4E393ED-71A9-414B-9556-D1F0249FEF71}"/>
              </a:ext>
            </a:extLst>
          </p:cNvPr>
          <p:cNvSpPr/>
          <p:nvPr/>
        </p:nvSpPr>
        <p:spPr>
          <a:xfrm>
            <a:off x="0" y="141962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Polyglass ha </a:t>
            </a:r>
            <a:r>
              <a:rPr lang="it-IT" alt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radici profonde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003F5EA-FA87-4022-B5B4-23502BF10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375198"/>
            <a:ext cx="3435896" cy="22847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A9D4CBD-D908-44DD-A210-EE0AE3E0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375198"/>
            <a:ext cx="2871465" cy="20545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E54C92-6018-45B5-BA97-D0E0E0092F99}"/>
              </a:ext>
            </a:extLst>
          </p:cNvPr>
          <p:cNvSpPr txBox="1"/>
          <p:nvPr/>
        </p:nvSpPr>
        <p:spPr>
          <a:xfrm>
            <a:off x="1547664" y="2129959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/>
              <a:t>ROMANO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43F684C-0A3C-4F03-BBDF-F1019F400420}"/>
              </a:ext>
            </a:extLst>
          </p:cNvPr>
          <p:cNvSpPr txBox="1"/>
          <p:nvPr/>
        </p:nvSpPr>
        <p:spPr>
          <a:xfrm>
            <a:off x="2094755" y="2135664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/>
              <a:t>LUIGI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29D5A6-EEA2-47CF-88A1-F7A95FA5DF86}"/>
              </a:ext>
            </a:extLst>
          </p:cNvPr>
          <p:cNvSpPr txBox="1"/>
          <p:nvPr/>
        </p:nvSpPr>
        <p:spPr>
          <a:xfrm>
            <a:off x="2772881" y="2129959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/>
              <a:t>ANTONIO</a:t>
            </a:r>
          </a:p>
        </p:txBody>
      </p:sp>
    </p:spTree>
    <p:extLst>
      <p:ext uri="{BB962C8B-B14F-4D97-AF65-F5344CB8AC3E}">
        <p14:creationId xmlns:p14="http://schemas.microsoft.com/office/powerpoint/2010/main" val="38264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3FEDD4EF-D1A6-4E0D-8CE8-854005047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2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4E393ED-71A9-414B-9556-D1F0249FEF71}"/>
              </a:ext>
            </a:extLst>
          </p:cNvPr>
          <p:cNvSpPr/>
          <p:nvPr/>
        </p:nvSpPr>
        <p:spPr>
          <a:xfrm>
            <a:off x="0" y="19857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Aggiungere valore</a:t>
            </a: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la mission che ci anima</a:t>
            </a:r>
          </a:p>
        </p:txBody>
      </p:sp>
    </p:spTree>
    <p:extLst>
      <p:ext uri="{BB962C8B-B14F-4D97-AF65-F5344CB8AC3E}">
        <p14:creationId xmlns:p14="http://schemas.microsoft.com/office/powerpoint/2010/main" val="3972079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2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9F8A9F0-446D-4C1F-822C-E43032C27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63228"/>
            <a:ext cx="2122684" cy="200275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452D58-1694-4883-A671-D78FC0A6A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77" y="1063227"/>
            <a:ext cx="2173034" cy="17965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56C16E-AE18-4944-9988-C9771B92F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14" y="1063227"/>
            <a:ext cx="2130881" cy="17965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4C17151-391C-4D4E-9D3B-8EA8C8BE7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089464"/>
            <a:ext cx="2376264" cy="181786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F2336FD-CFDD-407B-B42B-3E619EFC7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977" y="3089465"/>
            <a:ext cx="2173034" cy="184155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CE5C7D3-D34D-442C-B66B-A56E1005D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001" y="3082675"/>
            <a:ext cx="2173034" cy="18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28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6" y="0"/>
            <a:ext cx="9144000" cy="5143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368702-CF84-46C7-9481-74D7CF505853}"/>
              </a:ext>
            </a:extLst>
          </p:cNvPr>
          <p:cNvSpPr txBox="1"/>
          <p:nvPr/>
        </p:nvSpPr>
        <p:spPr>
          <a:xfrm>
            <a:off x="2339752" y="357986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46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508" y="1311425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1967-1978 | DA REALT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ARTIGIANALE A PRODUZIONE INDUSTRIALE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9B49A12-9510-46BA-935F-B8735278230D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09979BA4-1119-47CC-B57C-BD067CD08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EB507F9-F12E-4E93-BB3B-C1A2AFC87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C6C7D1E7-3F48-4FA0-A239-90CF8676B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EE33F26A-FC39-490A-91C1-1BA01E3F1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94E67304-C6BD-446F-B010-DA9C4B4C7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C4CAF341-0AB8-4FF3-A9F8-0E36CF859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9F8578C-CC1C-4FCE-B714-7686B6C94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CBBFA6D8-2E8E-4101-B31E-5DABFA2E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43" y="1807969"/>
            <a:ext cx="2843512" cy="21561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32FB14-C727-4AE3-B3D7-80769974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369" y="1826351"/>
            <a:ext cx="2926334" cy="215817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87D5F9F-77F9-4554-8CDE-B7C2D842458F}"/>
              </a:ext>
            </a:extLst>
          </p:cNvPr>
          <p:cNvSpPr txBox="1"/>
          <p:nvPr/>
        </p:nvSpPr>
        <p:spPr>
          <a:xfrm>
            <a:off x="2937385" y="4346687"/>
            <a:ext cx="331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Primi tentativi di produzione - 1967</a:t>
            </a:r>
          </a:p>
        </p:txBody>
      </p:sp>
    </p:spTree>
    <p:extLst>
      <p:ext uri="{BB962C8B-B14F-4D97-AF65-F5344CB8AC3E}">
        <p14:creationId xmlns:p14="http://schemas.microsoft.com/office/powerpoint/2010/main" val="356637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508" y="1311425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1967-1978 | DA REALT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ARTIGIANALE A PRODUZIONE INDUSTRIALE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9B49A12-9510-46BA-935F-B8735278230D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09979BA4-1119-47CC-B57C-BD067CD08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EB507F9-F12E-4E93-BB3B-C1A2AFC87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C6C7D1E7-3F48-4FA0-A239-90CF8676B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EE33F26A-FC39-490A-91C1-1BA01E3F1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94E67304-C6BD-446F-B010-DA9C4B4C7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C4CAF341-0AB8-4FF3-A9F8-0E36CF859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9F8578C-CC1C-4FCE-B714-7686B6C94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7E03B157-37D4-4425-BDA4-0B299FA46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855822"/>
            <a:ext cx="3407959" cy="22496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DECCB3-D64F-4EDA-8083-550901408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856" y="2500030"/>
            <a:ext cx="3621338" cy="664522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1A92F51-3511-40D5-B1E1-FEDF31C3410B}"/>
              </a:ext>
            </a:extLst>
          </p:cNvPr>
          <p:cNvSpPr txBox="1"/>
          <p:nvPr/>
        </p:nvSpPr>
        <p:spPr>
          <a:xfrm>
            <a:off x="706923" y="4227934"/>
            <a:ext cx="768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Nel 1969 nasce la Polyglass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2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508" y="1311425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1967-1978 | DA REALT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ARTIGIANALE A PRODUZIONE INDUSTRIALE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9B49A12-9510-46BA-935F-B8735278230D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09979BA4-1119-47CC-B57C-BD067CD08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EB507F9-F12E-4E93-BB3B-C1A2AFC87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C6C7D1E7-3F48-4FA0-A239-90CF8676B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EE33F26A-FC39-490A-91C1-1BA01E3F1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94E67304-C6BD-446F-B010-DA9C4B4C7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C4CAF341-0AB8-4FF3-A9F8-0E36CF859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9F8578C-CC1C-4FCE-B714-7686B6C94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221748CA-182F-413F-B34D-72EE1297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60" y="1727553"/>
            <a:ext cx="3365905" cy="237367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A1454B0-DB46-495C-8B7A-BA9E9A3DC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106" y="1732665"/>
            <a:ext cx="3719859" cy="237367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9A64215-E0CC-4E41-9A94-B81F2E0A009B}"/>
              </a:ext>
            </a:extLst>
          </p:cNvPr>
          <p:cNvSpPr txBox="1"/>
          <p:nvPr/>
        </p:nvSpPr>
        <p:spPr>
          <a:xfrm>
            <a:off x="1158694" y="4138705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Nel 1972 viene inaugurato il nuovo stabilimento a Ponte di Piave (TV)</a:t>
            </a:r>
          </a:p>
        </p:txBody>
      </p:sp>
    </p:spTree>
    <p:extLst>
      <p:ext uri="{BB962C8B-B14F-4D97-AF65-F5344CB8AC3E}">
        <p14:creationId xmlns:p14="http://schemas.microsoft.com/office/powerpoint/2010/main" val="62861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2">
            <a:extLst>
              <a:ext uri="{FF2B5EF4-FFF2-40B4-BE49-F238E27FC236}">
                <a16:creationId xmlns:a16="http://schemas.microsoft.com/office/drawing/2014/main" id="{925B785B-817E-4F06-99F2-CD7CACB76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/>
          <a:stretch/>
        </p:blipFill>
        <p:spPr bwMode="auto">
          <a:xfrm>
            <a:off x="1344603" y="1985079"/>
            <a:ext cx="3258333" cy="215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 di testo 2">
            <a:extLst>
              <a:ext uri="{FF2B5EF4-FFF2-40B4-BE49-F238E27FC236}">
                <a16:creationId xmlns:a16="http://schemas.microsoft.com/office/drawing/2014/main" id="{9E2D22E8-D8E0-41E2-BFA2-6E854C5E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985741"/>
            <a:ext cx="3248023" cy="116207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Polyglass comincia a esportare i suoi prodotti in tutto il mondo.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 1984 nasce la American </a:t>
            </a:r>
            <a:r>
              <a:rPr lang="it-IT" altLang="it-IT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Roofing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Corporation con sede a Chicago (Illinois),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prima presenza di Polyglass negli Stati Uniti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873" y="1312709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1979-1988 | UNA FINESTRA SUI MERCATI INTERNAZIONALI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FF38B89-AEB3-44F2-8231-197858E69287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06055E23-A313-4AD6-966F-50D833F60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569D9C81-F45B-4BDE-BB9C-7E0737A5E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F4ADA2DF-535A-47A4-A08B-767A3162D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E1B967D7-08EC-4489-BF06-6ED25FD9F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2000-2008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48FC9F5B-3E08-4E69-AFCB-B93644001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83FA0B24-8C38-4EB5-A687-52ABABB23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EE693D7-8FA9-4DA7-A4A6-40785E6A9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599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 di testo 2">
            <a:extLst>
              <a:ext uri="{FF2B5EF4-FFF2-40B4-BE49-F238E27FC236}">
                <a16:creationId xmlns:a16="http://schemas.microsoft.com/office/drawing/2014/main" id="{9E2D22E8-D8E0-41E2-BFA2-6E854C5E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985741"/>
            <a:ext cx="3248023" cy="130609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Dopo le prime esperienze poco felici in </a:t>
            </a:r>
            <a:r>
              <a:rPr lang="it-IT" altLang="it-IT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jv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nasce finalmente nel 1992 la Polyglass USA Inc. a </a:t>
            </a:r>
            <a:r>
              <a:rPr lang="it-IT" altLang="it-IT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Fernley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vicino a Reno nel Nevada.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lì partirà l’incredibile espansione di Polyglass negli Stati Uniti fino ai giorni nostri, sotto la guida di Natalino Zanchetta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71" y="1312709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1992 | NASCE POLYGLASS USA INC.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EC8C204-9350-4E3F-994E-C55079970743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B6C217E9-E710-41F9-BF83-F0EF3D076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C260873-843B-4662-B1C1-94A76FDB1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E01CE136-EF5C-4968-AB50-9F3F4826B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2414D979-936E-4793-B493-C49DE05B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10ACD784-D5DA-48D1-A075-48D68CA82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ADD0C2DF-E8CF-46D2-8C3B-9BA359671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058821A5-5C1D-4BB6-8DE6-DA1F975C9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9BE85A2D-6765-4A18-A654-01561BF6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827922"/>
            <a:ext cx="2670279" cy="18045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D8E7FBA-39E1-4670-A985-7E1043F5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889399"/>
            <a:ext cx="22861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FF38B89-AEB3-44F2-8231-197858E69287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06055E23-A313-4AD6-966F-50D833F60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569D9C81-F45B-4BDE-BB9C-7E0737A5E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F4ADA2DF-535A-47A4-A08B-767A3162D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E1B967D7-08EC-4489-BF06-6ED25FD9F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2000-2008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48FC9F5B-3E08-4E69-AFCB-B93644001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Casella di testo 2">
              <a:extLst>
                <a:ext uri="{FF2B5EF4-FFF2-40B4-BE49-F238E27FC236}">
                  <a16:creationId xmlns:a16="http://schemas.microsoft.com/office/drawing/2014/main" id="{83FA0B24-8C38-4EB5-A687-52ABABB23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EE693D7-8FA9-4DA7-A4A6-40785E6A9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8C9AB8C8-4C7E-41D7-A7F0-6E68F595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40307"/>
            <a:ext cx="3866187" cy="33640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FD312C-FC79-45DC-B522-53D47CCF8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129090"/>
            <a:ext cx="2808312" cy="33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8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9">
            <a:extLst>
              <a:ext uri="{FF2B5EF4-FFF2-40B4-BE49-F238E27FC236}">
                <a16:creationId xmlns:a16="http://schemas.microsoft.com/office/drawing/2014/main" id="{15F15F87-4A99-4742-AF26-16A0E67D1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8"/>
          <a:stretch/>
        </p:blipFill>
        <p:spPr bwMode="auto">
          <a:xfrm>
            <a:off x="1344603" y="1992725"/>
            <a:ext cx="3253331" cy="215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2C3AFC7-47B6-4082-9497-1F69CD6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4200" b="1" dirty="0" err="1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</a:t>
            </a:r>
            <a:endParaRPr lang="it-IT" sz="4200" b="1" dirty="0">
              <a:solidFill>
                <a:srgbClr val="005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 di testo 2">
            <a:extLst>
              <a:ext uri="{FF2B5EF4-FFF2-40B4-BE49-F238E27FC236}">
                <a16:creationId xmlns:a16="http://schemas.microsoft.com/office/drawing/2014/main" id="{9E2D22E8-D8E0-41E2-BFA2-6E854C5E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985740"/>
            <a:ext cx="3248023" cy="215624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Anni di ricerca e sviluppo di nuove tecnologie si concretizzano nel 1990 con il </a:t>
            </a:r>
            <a:r>
              <a:rPr lang="it-IT" altLang="it-IT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lancio della tecnologia ADESO</a:t>
            </a:r>
            <a:r>
              <a:rPr lang="it-IT" altLang="it-IT" sz="105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it-IT" altLang="it-IT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 concetto rivoluzionario di produzione di membrane autoadesive a doppio compound, che consente una innovativa posa a freddo dei teli, con conseguente risparmio sui tempi e sui costi di applicazione.</a:t>
            </a:r>
            <a:endParaRPr lang="it-IT" altLang="it-IT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48A66E-85DA-4502-B1EB-EF531869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20676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8BDA03-3354-4A2B-9BA0-283883DE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2298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7BFE706-10C2-4123-8DBB-336B62A0A1C9}"/>
              </a:ext>
            </a:extLst>
          </p:cNvPr>
          <p:cNvCxnSpPr/>
          <p:nvPr/>
        </p:nvCxnSpPr>
        <p:spPr>
          <a:xfrm>
            <a:off x="35496" y="1419622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B2228EE-074F-4227-A9A0-E6A79D4E32F5}"/>
              </a:ext>
            </a:extLst>
          </p:cNvPr>
          <p:cNvCxnSpPr/>
          <p:nvPr/>
        </p:nvCxnSpPr>
        <p:spPr>
          <a:xfrm>
            <a:off x="0" y="1985740"/>
            <a:ext cx="1619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 di testo 2">
            <a:extLst>
              <a:ext uri="{FF2B5EF4-FFF2-40B4-BE49-F238E27FC236}">
                <a16:creationId xmlns:a16="http://schemas.microsoft.com/office/drawing/2014/main" id="{7C73D4D7-1625-4D07-800F-F6BFE0BE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71" y="1312709"/>
            <a:ext cx="6700125" cy="4161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1989-1998 | RICERCA COSTANTE DI SOLUZIONI ALL’AVANGUARDIA</a:t>
            </a:r>
            <a:endParaRPr lang="it-IT" alt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EC8C204-9350-4E3F-994E-C55079970743}"/>
              </a:ext>
            </a:extLst>
          </p:cNvPr>
          <p:cNvGrpSpPr/>
          <p:nvPr/>
        </p:nvGrpSpPr>
        <p:grpSpPr>
          <a:xfrm>
            <a:off x="161168" y="1097409"/>
            <a:ext cx="1046633" cy="3418555"/>
            <a:chOff x="161168" y="1097409"/>
            <a:chExt cx="1046633" cy="3418555"/>
          </a:xfrm>
        </p:grpSpPr>
        <p:sp>
          <p:nvSpPr>
            <p:cNvPr id="18" name="Casella di testo 2">
              <a:extLst>
                <a:ext uri="{FF2B5EF4-FFF2-40B4-BE49-F238E27FC236}">
                  <a16:creationId xmlns:a16="http://schemas.microsoft.com/office/drawing/2014/main" id="{B6C217E9-E710-41F9-BF83-F0EF3D076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97" y="13092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1967-1978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Casella di testo 2">
              <a:extLst>
                <a:ext uri="{FF2B5EF4-FFF2-40B4-BE49-F238E27FC236}">
                  <a16:creationId xmlns:a16="http://schemas.microsoft.com/office/drawing/2014/main" id="{9C260873-843B-4662-B1C1-94A76FDB1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18558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1979-1988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Casella di testo 2">
              <a:extLst>
                <a:ext uri="{FF2B5EF4-FFF2-40B4-BE49-F238E27FC236}">
                  <a16:creationId xmlns:a16="http://schemas.microsoft.com/office/drawing/2014/main" id="{E01CE136-EF5C-4968-AB50-9F3F4826B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06" y="2385419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rgbClr val="005E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1989-1998</a:t>
              </a:r>
              <a:endParaRPr lang="it-IT" altLang="it-IT" sz="1000" b="1" dirty="0">
                <a:solidFill>
                  <a:srgbClr val="005E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Casella di testo 2">
              <a:extLst>
                <a:ext uri="{FF2B5EF4-FFF2-40B4-BE49-F238E27FC236}">
                  <a16:creationId xmlns:a16="http://schemas.microsoft.com/office/drawing/2014/main" id="{2414D979-936E-4793-B493-C49DE05B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2933373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1999-2008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Casella di testo 2">
              <a:extLst>
                <a:ext uri="{FF2B5EF4-FFF2-40B4-BE49-F238E27FC236}">
                  <a16:creationId xmlns:a16="http://schemas.microsoft.com/office/drawing/2014/main" id="{10ACD784-D5DA-48D1-A075-48D68CA82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62" y="3454925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2009-2018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Casella di testo 2">
              <a:extLst>
                <a:ext uri="{FF2B5EF4-FFF2-40B4-BE49-F238E27FC236}">
                  <a16:creationId xmlns:a16="http://schemas.microsoft.com/office/drawing/2014/main" id="{ADD0C2DF-E8CF-46D2-8C3B-9BA359671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984522"/>
              <a:ext cx="936104" cy="24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2019-OGGI</a:t>
              </a:r>
              <a:endParaRPr lang="it-IT" altLang="it-IT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058821A5-5C1D-4BB6-8DE6-DA1F975C9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23"/>
            <a:stretch/>
          </p:blipFill>
          <p:spPr>
            <a:xfrm flipH="1">
              <a:off x="161168" y="1097409"/>
              <a:ext cx="185332" cy="341855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31697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925</Words>
  <Application>Microsoft Office PowerPoint</Application>
  <PresentationFormat>Presentazione su schermo (16:9)</PresentationFormat>
  <Paragraphs>212</Paragraphs>
  <Slides>22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Arial</vt:lpstr>
      <vt:lpstr>Calibri</vt:lpstr>
      <vt:lpstr>1_Tema di Office</vt:lpstr>
      <vt:lpstr>3_Tema di Office</vt:lpstr>
      <vt:lpstr>Presentazione standard di PowerPoint</vt:lpstr>
      <vt:lpstr>La storia</vt:lpstr>
      <vt:lpstr>Chi siamo</vt:lpstr>
      <vt:lpstr>Chi siamo</vt:lpstr>
      <vt:lpstr>Chi siamo</vt:lpstr>
      <vt:lpstr>Chi siamo</vt:lpstr>
      <vt:lpstr>Chi siamo</vt:lpstr>
      <vt:lpstr>Chi siamo</vt:lpstr>
      <vt:lpstr>Chi siamo</vt:lpstr>
      <vt:lpstr>Chi siamo</vt:lpstr>
      <vt:lpstr>Chi siamo</vt:lpstr>
      <vt:lpstr>Chi siamo</vt:lpstr>
      <vt:lpstr>Chi siamo</vt:lpstr>
      <vt:lpstr>Presentazione standard di PowerPoint</vt:lpstr>
      <vt:lpstr>Chi siamo</vt:lpstr>
      <vt:lpstr>Stabilimenti nel mondo</vt:lpstr>
      <vt:lpstr>Chi siamo</vt:lpstr>
      <vt:lpstr>La nostra sede</vt:lpstr>
      <vt:lpstr>Chi siamo</vt:lpstr>
      <vt:lpstr>La mission</vt:lpstr>
      <vt:lpstr>La mission</vt:lpstr>
      <vt:lpstr>Presentazione standard di PowerPoint</vt:lpstr>
    </vt:vector>
  </TitlesOfParts>
  <Company>Mapei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Padovan Elena</dc:creator>
  <cp:lastModifiedBy>Ciferni CIF Pierluigi</cp:lastModifiedBy>
  <cp:revision>93</cp:revision>
  <dcterms:created xsi:type="dcterms:W3CDTF">2017-09-19T14:44:27Z</dcterms:created>
  <dcterms:modified xsi:type="dcterms:W3CDTF">2021-02-17T17:13:41Z</dcterms:modified>
</cp:coreProperties>
</file>